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hildos Arabic SemiBold" charset="1" panose="00000700000000000000"/>
      <p:regular r:id="rId11"/>
    </p:embeddedFont>
    <p:embeddedFont>
      <p:font typeface="Six Hands Brush" charset="1" panose="03060602030505040504"/>
      <p:regular r:id="rId12"/>
    </p:embeddedFont>
    <p:embeddedFont>
      <p:font typeface="Now" charset="1" panose="00000500000000000000"/>
      <p:regular r:id="rId13"/>
    </p:embeddedFont>
    <p:embeddedFont>
      <p:font typeface="Now Bold" charset="1" panose="00000600000000000000"/>
      <p:regular r:id="rId14"/>
    </p:embeddedFont>
    <p:embeddedFont>
      <p:font typeface="Bryndan Write" charset="1" panose="02000503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37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37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jpeg" Type="http://schemas.openxmlformats.org/officeDocument/2006/relationships/image"/><Relationship Id="rId5" Target="../media/image46.png" Type="http://schemas.openxmlformats.org/officeDocument/2006/relationships/image"/><Relationship Id="rId6" Target="../media/image47.jpeg" Type="http://schemas.openxmlformats.org/officeDocument/2006/relationships/image"/><Relationship Id="rId7" Target="../media/image48.jpe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2389934" y="-956497"/>
            <a:ext cx="13508131" cy="11616993"/>
          </a:xfrm>
          <a:custGeom>
            <a:avLst/>
            <a:gdLst/>
            <a:ahLst/>
            <a:cxnLst/>
            <a:rect r="r" b="b" t="t" l="l"/>
            <a:pathLst>
              <a:path h="11616993" w="13508131">
                <a:moveTo>
                  <a:pt x="0" y="0"/>
                </a:moveTo>
                <a:lnTo>
                  <a:pt x="13508132" y="0"/>
                </a:lnTo>
                <a:lnTo>
                  <a:pt x="13508132" y="11616993"/>
                </a:lnTo>
                <a:lnTo>
                  <a:pt x="0" y="11616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37715">
            <a:off x="3924748" y="3217914"/>
            <a:ext cx="10444488" cy="2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ATTRITION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795807">
            <a:off x="12528484" y="-193815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7" y="0"/>
                </a:lnTo>
                <a:lnTo>
                  <a:pt x="1885747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5634" y="5239339"/>
            <a:ext cx="10444488" cy="112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8"/>
              </a:lnSpc>
            </a:pPr>
            <a:r>
              <a:rPr lang="en-US" sz="7808">
                <a:solidFill>
                  <a:srgbClr val="FFFFFF"/>
                </a:solidFill>
                <a:latin typeface="Bryndan Write Bold"/>
              </a:rPr>
              <a:t>( RENUNCIAS 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85829">
            <a:off x="1670169" y="392698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788822">
            <a:off x="70583" y="7479788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500"/>
                </a:lnTo>
                <a:lnTo>
                  <a:pt x="0" y="2367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796822">
            <a:off x="13065309" y="8750327"/>
            <a:ext cx="693544" cy="1293049"/>
          </a:xfrm>
          <a:custGeom>
            <a:avLst/>
            <a:gdLst/>
            <a:ahLst/>
            <a:cxnLst/>
            <a:rect r="r" b="b" t="t" l="l"/>
            <a:pathLst>
              <a:path h="1293049" w="693544">
                <a:moveTo>
                  <a:pt x="693544" y="0"/>
                </a:moveTo>
                <a:lnTo>
                  <a:pt x="0" y="0"/>
                </a:lnTo>
                <a:lnTo>
                  <a:pt x="0" y="1293049"/>
                </a:lnTo>
                <a:lnTo>
                  <a:pt x="693544" y="1293049"/>
                </a:lnTo>
                <a:lnTo>
                  <a:pt x="69354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74596" y="9475395"/>
            <a:ext cx="5173861" cy="65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37"/>
              </a:lnSpc>
            </a:pPr>
            <a:r>
              <a:rPr lang="en-US" sz="4134">
                <a:solidFill>
                  <a:srgbClr val="FFFFFF"/>
                </a:solidFill>
                <a:latin typeface="Childos Arabic SemiBold"/>
              </a:rPr>
              <a:t>By Claudio Mendez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817487" y="2961412"/>
            <a:ext cx="4725367" cy="799017"/>
          </a:xfrm>
          <a:custGeom>
            <a:avLst/>
            <a:gdLst/>
            <a:ahLst/>
            <a:cxnLst/>
            <a:rect r="r" b="b" t="t" l="l"/>
            <a:pathLst>
              <a:path h="799017" w="4725367">
                <a:moveTo>
                  <a:pt x="0" y="0"/>
                </a:moveTo>
                <a:lnTo>
                  <a:pt x="4725367" y="0"/>
                </a:lnTo>
                <a:lnTo>
                  <a:pt x="4725367" y="799017"/>
                </a:lnTo>
                <a:lnTo>
                  <a:pt x="0" y="799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93993" y="344513"/>
            <a:ext cx="2637574" cy="3016407"/>
          </a:xfrm>
          <a:custGeom>
            <a:avLst/>
            <a:gdLst/>
            <a:ahLst/>
            <a:cxnLst/>
            <a:rect r="r" b="b" t="t" l="l"/>
            <a:pathLst>
              <a:path h="3016407" w="2637574">
                <a:moveTo>
                  <a:pt x="0" y="0"/>
                </a:moveTo>
                <a:lnTo>
                  <a:pt x="2637574" y="0"/>
                </a:lnTo>
                <a:lnTo>
                  <a:pt x="2637574" y="3016407"/>
                </a:lnTo>
                <a:lnTo>
                  <a:pt x="0" y="3016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613" t="-1387" r="-341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8562" y="2199225"/>
            <a:ext cx="10652033" cy="91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2"/>
              </a:lnSpc>
            </a:pPr>
            <a:r>
              <a:rPr lang="en-US" sz="6029">
                <a:solidFill>
                  <a:srgbClr val="FFFFFF"/>
                </a:solidFill>
                <a:latin typeface="Bryndan Write Bold"/>
              </a:rPr>
              <a:t>Perfil del Renunciante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7984" y="5371318"/>
            <a:ext cx="14683121" cy="81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8"/>
              </a:lnSpc>
            </a:pPr>
            <a:r>
              <a:rPr lang="en-US" sz="5299">
                <a:solidFill>
                  <a:srgbClr val="FFFFFF"/>
                </a:solidFill>
                <a:latin typeface="Bryndan Write"/>
              </a:rPr>
              <a:t>No fue promovido en los últimos 5 años!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7984" y="6467315"/>
            <a:ext cx="14683121" cy="81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8"/>
              </a:lnSpc>
            </a:pPr>
            <a:r>
              <a:rPr lang="en-US" sz="5299">
                <a:solidFill>
                  <a:srgbClr val="FFFFFF"/>
                </a:solidFill>
                <a:latin typeface="Bryndan Write"/>
              </a:rPr>
              <a:t>No se indentifica con la Compañia.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7984" y="4333253"/>
            <a:ext cx="14683121" cy="81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8"/>
              </a:lnSpc>
            </a:pPr>
            <a:r>
              <a:rPr lang="en-US" sz="5299">
                <a:solidFill>
                  <a:srgbClr val="FFFFFF"/>
                </a:solidFill>
                <a:latin typeface="Bryndan Write"/>
              </a:rPr>
              <a:t>No es un Recurso Crítico!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59544" y="1348375"/>
            <a:ext cx="1349963" cy="1308237"/>
          </a:xfrm>
          <a:custGeom>
            <a:avLst/>
            <a:gdLst/>
            <a:ahLst/>
            <a:cxnLst/>
            <a:rect r="r" b="b" t="t" l="l"/>
            <a:pathLst>
              <a:path h="1308237" w="1349963">
                <a:moveTo>
                  <a:pt x="0" y="0"/>
                </a:moveTo>
                <a:lnTo>
                  <a:pt x="1349963" y="0"/>
                </a:lnTo>
                <a:lnTo>
                  <a:pt x="1349963" y="1308237"/>
                </a:lnTo>
                <a:lnTo>
                  <a:pt x="0" y="130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7984" y="7563312"/>
            <a:ext cx="14683121" cy="81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8"/>
              </a:lnSpc>
            </a:pPr>
            <a:r>
              <a:rPr lang="en-US" sz="5299">
                <a:solidFill>
                  <a:srgbClr val="FFFFFF"/>
                </a:solidFill>
                <a:latin typeface="Bryndan Write"/>
              </a:rPr>
              <a:t>No está comprometico con la Compañia.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342060">
            <a:off x="611718" y="-66209"/>
            <a:ext cx="2523692" cy="2170375"/>
          </a:xfrm>
          <a:custGeom>
            <a:avLst/>
            <a:gdLst/>
            <a:ahLst/>
            <a:cxnLst/>
            <a:rect r="r" b="b" t="t" l="l"/>
            <a:pathLst>
              <a:path h="2170375" w="2523692">
                <a:moveTo>
                  <a:pt x="0" y="0"/>
                </a:moveTo>
                <a:lnTo>
                  <a:pt x="2523692" y="0"/>
                </a:lnTo>
                <a:lnTo>
                  <a:pt x="2523692" y="2170376"/>
                </a:lnTo>
                <a:lnTo>
                  <a:pt x="0" y="2170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409882" y="593471"/>
            <a:ext cx="4621594" cy="91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6374">
                <a:solidFill>
                  <a:srgbClr val="FFFFFF"/>
                </a:solidFill>
                <a:latin typeface="Bryndan Write Bold"/>
              </a:rPr>
              <a:t>insights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699999">
            <a:off x="436560" y="293088"/>
            <a:ext cx="534386" cy="453742"/>
          </a:xfrm>
          <a:custGeom>
            <a:avLst/>
            <a:gdLst/>
            <a:ahLst/>
            <a:cxnLst/>
            <a:rect r="r" b="b" t="t" l="l"/>
            <a:pathLst>
              <a:path h="453742" w="534386">
                <a:moveTo>
                  <a:pt x="0" y="0"/>
                </a:moveTo>
                <a:lnTo>
                  <a:pt x="534386" y="0"/>
                </a:lnTo>
                <a:lnTo>
                  <a:pt x="534386" y="453742"/>
                </a:lnTo>
                <a:lnTo>
                  <a:pt x="0" y="45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334544">
            <a:off x="2845804" y="1228230"/>
            <a:ext cx="534386" cy="453742"/>
          </a:xfrm>
          <a:custGeom>
            <a:avLst/>
            <a:gdLst/>
            <a:ahLst/>
            <a:cxnLst/>
            <a:rect r="r" b="b" t="t" l="l"/>
            <a:pathLst>
              <a:path h="453742" w="534386">
                <a:moveTo>
                  <a:pt x="0" y="0"/>
                </a:moveTo>
                <a:lnTo>
                  <a:pt x="534386" y="0"/>
                </a:lnTo>
                <a:lnTo>
                  <a:pt x="534386" y="453742"/>
                </a:lnTo>
                <a:lnTo>
                  <a:pt x="0" y="45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772456" y="-1851961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5"/>
                </a:lnTo>
                <a:lnTo>
                  <a:pt x="0" y="629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87268" y="409671"/>
            <a:ext cx="10444488" cy="190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6"/>
              </a:lnSpc>
            </a:pPr>
            <a:r>
              <a:rPr lang="en-US" sz="13306">
                <a:solidFill>
                  <a:srgbClr val="FFFFFF"/>
                </a:solidFill>
                <a:latin typeface="Bryndan Write Bold"/>
              </a:rPr>
              <a:t>insights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59470">
            <a:off x="1639608" y="4251812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6"/>
                </a:lnTo>
                <a:lnTo>
                  <a:pt x="0" y="109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9022" y="4256765"/>
            <a:ext cx="13862102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Debido a que el perfil renunciante </a:t>
            </a:r>
            <a:r>
              <a:rPr lang="en-US" sz="3300" u="sng">
                <a:solidFill>
                  <a:srgbClr val="FFFFFF"/>
                </a:solidFill>
                <a:latin typeface="Now Bold"/>
              </a:rPr>
              <a:t>NO ES UN RECURSO CRITICO</a:t>
            </a:r>
            <a:r>
              <a:rPr lang="en-US" sz="3300">
                <a:solidFill>
                  <a:srgbClr val="FFFFFF"/>
                </a:solidFill>
                <a:latin typeface="Now"/>
              </a:rPr>
              <a:t>, no se está accionando para retenerlo.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559470">
            <a:off x="1854325" y="6101564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7"/>
                </a:lnTo>
                <a:lnTo>
                  <a:pt x="0" y="1098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9022" y="8338542"/>
            <a:ext cx="1416027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Podemos predecir quienes tienen más posibilidad de renunciar.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559470">
            <a:off x="1854325" y="8104671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6"/>
                </a:lnTo>
                <a:lnTo>
                  <a:pt x="0" y="1098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9022" y="6044923"/>
            <a:ext cx="14160278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Es una población de colaboradores "descuidada" que puede ser muy receptivo frente a cambios en su situación.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772456" y="-1851961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5"/>
                </a:lnTo>
                <a:lnTo>
                  <a:pt x="0" y="629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12684" y="837694"/>
            <a:ext cx="10444488" cy="133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7"/>
              </a:lnSpc>
            </a:pPr>
            <a:r>
              <a:rPr lang="en-US" sz="9307">
                <a:solidFill>
                  <a:srgbClr val="FFFFFF"/>
                </a:solidFill>
                <a:latin typeface="Bryndan Write"/>
              </a:rPr>
              <a:t>Recomendación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59470">
            <a:off x="1854325" y="4128875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6"/>
                </a:lnTo>
                <a:lnTo>
                  <a:pt x="0" y="109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9022" y="4182246"/>
            <a:ext cx="14160278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Diseñar acciones de retención con un costo inferior al sueldo anual del colaborador, con foco en esos colaboradores.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Estaremos generando una GANANCIA.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Estaremos traccionando ademas otros indicadores de la compañía.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559470">
            <a:off x="1854325" y="5550417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7"/>
                </a:lnTo>
                <a:lnTo>
                  <a:pt x="0" y="1098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59470">
            <a:off x="1854325" y="6874931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7"/>
                </a:lnTo>
                <a:lnTo>
                  <a:pt x="0" y="1098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796822">
            <a:off x="13544574" y="8750327"/>
            <a:ext cx="693544" cy="1293049"/>
          </a:xfrm>
          <a:custGeom>
            <a:avLst/>
            <a:gdLst/>
            <a:ahLst/>
            <a:cxnLst/>
            <a:rect r="r" b="b" t="t" l="l"/>
            <a:pathLst>
              <a:path h="1293049" w="693544">
                <a:moveTo>
                  <a:pt x="693544" y="0"/>
                </a:moveTo>
                <a:lnTo>
                  <a:pt x="0" y="0"/>
                </a:lnTo>
                <a:lnTo>
                  <a:pt x="0" y="1293049"/>
                </a:lnTo>
                <a:lnTo>
                  <a:pt x="693544" y="1293049"/>
                </a:lnTo>
                <a:lnTo>
                  <a:pt x="69354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772456" y="-1851961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5"/>
                </a:lnTo>
                <a:lnTo>
                  <a:pt x="0" y="629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12684" y="837694"/>
            <a:ext cx="10444488" cy="133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7"/>
              </a:lnSpc>
            </a:pPr>
            <a:r>
              <a:rPr lang="en-US" sz="9307">
                <a:solidFill>
                  <a:srgbClr val="FFFFFF"/>
                </a:solidFill>
                <a:latin typeface="Bryndan Write"/>
              </a:rPr>
              <a:t>CONCLUSIONES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59470">
            <a:off x="1854325" y="3471650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6"/>
                </a:lnTo>
                <a:lnTo>
                  <a:pt x="0" y="109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9470">
            <a:off x="1854325" y="5109950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6"/>
                </a:lnTo>
                <a:lnTo>
                  <a:pt x="0" y="109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1854325" y="6962973"/>
            <a:ext cx="1057520" cy="1098297"/>
          </a:xfrm>
          <a:custGeom>
            <a:avLst/>
            <a:gdLst/>
            <a:ahLst/>
            <a:cxnLst/>
            <a:rect r="r" b="b" t="t" l="l"/>
            <a:pathLst>
              <a:path h="1098297" w="1057520">
                <a:moveTo>
                  <a:pt x="0" y="0"/>
                </a:moveTo>
                <a:lnTo>
                  <a:pt x="1057520" y="0"/>
                </a:lnTo>
                <a:lnTo>
                  <a:pt x="1057520" y="1098297"/>
                </a:lnTo>
                <a:lnTo>
                  <a:pt x="0" y="1098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796822">
            <a:off x="13544574" y="8750327"/>
            <a:ext cx="693544" cy="1293049"/>
          </a:xfrm>
          <a:custGeom>
            <a:avLst/>
            <a:gdLst/>
            <a:ahLst/>
            <a:cxnLst/>
            <a:rect r="r" b="b" t="t" l="l"/>
            <a:pathLst>
              <a:path h="1293049" w="693544">
                <a:moveTo>
                  <a:pt x="693544" y="0"/>
                </a:moveTo>
                <a:lnTo>
                  <a:pt x="0" y="0"/>
                </a:lnTo>
                <a:lnTo>
                  <a:pt x="0" y="1293049"/>
                </a:lnTo>
                <a:lnTo>
                  <a:pt x="693544" y="1293049"/>
                </a:lnTo>
                <a:lnTo>
                  <a:pt x="69354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3063" y="8459326"/>
            <a:ext cx="1211685" cy="1220561"/>
          </a:xfrm>
          <a:custGeom>
            <a:avLst/>
            <a:gdLst/>
            <a:ahLst/>
            <a:cxnLst/>
            <a:rect r="r" b="b" t="t" l="l"/>
            <a:pathLst>
              <a:path h="1220561" w="1211685">
                <a:moveTo>
                  <a:pt x="0" y="0"/>
                </a:moveTo>
                <a:lnTo>
                  <a:pt x="1211684" y="0"/>
                </a:lnTo>
                <a:lnTo>
                  <a:pt x="1211684" y="1220561"/>
                </a:lnTo>
                <a:lnTo>
                  <a:pt x="0" y="1220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9022" y="4182246"/>
            <a:ext cx="1416027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099022" y="3051406"/>
            <a:ext cx="14160278" cy="741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"/>
              </a:rPr>
              <a:t>Podemos identificar posibles renunciantes en funcion del Compromiso.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"/>
              </a:rPr>
              <a:t>Podemos predecir los niveles de compromiso en funcion de otras variables (sensor de pasos, Encuesta de Satisfacción y Encuesta de Identidad).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Podemos accionar sobre la cantidad de proyectos y horas trabajadas de la población en riesgo de renuncia 23%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ow"/>
              </a:rPr>
              <a:t> Mímima inversión con alto impacto por los ahorros asociados.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2342060">
            <a:off x="5481480" y="2702494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9561" y="5229225"/>
            <a:ext cx="10444488" cy="133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7"/>
              </a:lnSpc>
            </a:pPr>
            <a:r>
              <a:rPr lang="en-US" sz="9307">
                <a:solidFill>
                  <a:srgbClr val="FFFFFF"/>
                </a:solidFill>
                <a:latin typeface="Bryndan Write"/>
              </a:rPr>
              <a:t>gracias!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9022" y="4182246"/>
            <a:ext cx="1416027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1796822">
            <a:off x="13544574" y="8750327"/>
            <a:ext cx="693544" cy="1293049"/>
          </a:xfrm>
          <a:custGeom>
            <a:avLst/>
            <a:gdLst/>
            <a:ahLst/>
            <a:cxnLst/>
            <a:rect r="r" b="b" t="t" l="l"/>
            <a:pathLst>
              <a:path h="1293049" w="693544">
                <a:moveTo>
                  <a:pt x="693544" y="0"/>
                </a:moveTo>
                <a:lnTo>
                  <a:pt x="0" y="0"/>
                </a:lnTo>
                <a:lnTo>
                  <a:pt x="0" y="1293049"/>
                </a:lnTo>
                <a:lnTo>
                  <a:pt x="693544" y="1293049"/>
                </a:lnTo>
                <a:lnTo>
                  <a:pt x="69354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928012" y="3672176"/>
            <a:ext cx="1279311" cy="1286327"/>
          </a:xfrm>
          <a:custGeom>
            <a:avLst/>
            <a:gdLst/>
            <a:ahLst/>
            <a:cxnLst/>
            <a:rect r="r" b="b" t="t" l="l"/>
            <a:pathLst>
              <a:path h="1286327" w="1279311">
                <a:moveTo>
                  <a:pt x="0" y="0"/>
                </a:moveTo>
                <a:lnTo>
                  <a:pt x="1279311" y="0"/>
                </a:lnTo>
                <a:lnTo>
                  <a:pt x="1279311" y="1286327"/>
                </a:lnTo>
                <a:lnTo>
                  <a:pt x="0" y="1286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57862" y="4916122"/>
            <a:ext cx="9307139" cy="248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5471" indent="-447736" lvl="1">
              <a:lnSpc>
                <a:spcPts val="4852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Childos Arabic SemiBold"/>
              </a:rPr>
              <a:t>Situaciación / Impacto</a:t>
            </a:r>
          </a:p>
          <a:p>
            <a:pPr marL="895471" indent="-447736" lvl="1">
              <a:lnSpc>
                <a:spcPts val="4852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Childos Arabic SemiBold"/>
              </a:rPr>
              <a:t>Propuestas</a:t>
            </a:r>
          </a:p>
          <a:p>
            <a:pPr marL="895471" indent="-447736" lvl="1">
              <a:lnSpc>
                <a:spcPts val="4852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Childos Arabic SemiBold"/>
              </a:rPr>
              <a:t>Insights</a:t>
            </a:r>
          </a:p>
          <a:p>
            <a:pPr marL="895471" indent="-447736" lvl="1">
              <a:lnSpc>
                <a:spcPts val="4852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Childos Arabic SemiBold"/>
              </a:rPr>
              <a:t>Recomendación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8906" y="1712634"/>
            <a:ext cx="5699561" cy="825618"/>
          </a:xfrm>
          <a:custGeom>
            <a:avLst/>
            <a:gdLst/>
            <a:ahLst/>
            <a:cxnLst/>
            <a:rect r="r" b="b" t="t" l="l"/>
            <a:pathLst>
              <a:path h="825618" w="5699561">
                <a:moveTo>
                  <a:pt x="0" y="0"/>
                </a:moveTo>
                <a:lnTo>
                  <a:pt x="5699561" y="0"/>
                </a:lnTo>
                <a:lnTo>
                  <a:pt x="5699561" y="825617"/>
                </a:lnTo>
                <a:lnTo>
                  <a:pt x="0" y="825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78684"/>
            <a:ext cx="7544746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Six Hands Brush"/>
              </a:rPr>
              <a:t>LINEUP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3797569" y="7337407"/>
            <a:ext cx="1334863" cy="1342184"/>
          </a:xfrm>
          <a:custGeom>
            <a:avLst/>
            <a:gdLst/>
            <a:ahLst/>
            <a:cxnLst/>
            <a:rect r="r" b="b" t="t" l="l"/>
            <a:pathLst>
              <a:path h="1342184" w="1334863">
                <a:moveTo>
                  <a:pt x="0" y="0"/>
                </a:moveTo>
                <a:lnTo>
                  <a:pt x="1334863" y="0"/>
                </a:lnTo>
                <a:lnTo>
                  <a:pt x="1334863" y="1342184"/>
                </a:lnTo>
                <a:lnTo>
                  <a:pt x="0" y="134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7604">
            <a:off x="3290594" y="-272867"/>
            <a:ext cx="1274835" cy="1082451"/>
          </a:xfrm>
          <a:custGeom>
            <a:avLst/>
            <a:gdLst/>
            <a:ahLst/>
            <a:cxnLst/>
            <a:rect r="r" b="b" t="t" l="l"/>
            <a:pathLst>
              <a:path h="1082451" w="1274835">
                <a:moveTo>
                  <a:pt x="0" y="0"/>
                </a:moveTo>
                <a:lnTo>
                  <a:pt x="1274835" y="0"/>
                </a:lnTo>
                <a:lnTo>
                  <a:pt x="1274835" y="1082451"/>
                </a:lnTo>
                <a:lnTo>
                  <a:pt x="0" y="1082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452716">
            <a:off x="2566761" y="2592692"/>
            <a:ext cx="923850" cy="1435360"/>
          </a:xfrm>
          <a:custGeom>
            <a:avLst/>
            <a:gdLst/>
            <a:ahLst/>
            <a:cxnLst/>
            <a:rect r="r" b="b" t="t" l="l"/>
            <a:pathLst>
              <a:path h="1435360" w="923850">
                <a:moveTo>
                  <a:pt x="923850" y="0"/>
                </a:moveTo>
                <a:lnTo>
                  <a:pt x="0" y="0"/>
                </a:lnTo>
                <a:lnTo>
                  <a:pt x="0" y="1435361"/>
                </a:lnTo>
                <a:lnTo>
                  <a:pt x="923850" y="1435361"/>
                </a:lnTo>
                <a:lnTo>
                  <a:pt x="92385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01650" y="2683896"/>
            <a:ext cx="10652033" cy="100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2"/>
              </a:lnSpc>
            </a:pPr>
            <a:r>
              <a:rPr lang="en-US" sz="6629">
                <a:solidFill>
                  <a:srgbClr val="FFFFFF"/>
                </a:solidFill>
                <a:latin typeface="Bryndan Write Bold"/>
              </a:rPr>
              <a:t>SITUACIÓN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0715" y="4583640"/>
            <a:ext cx="4180926" cy="50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6"/>
              </a:lnSpc>
            </a:pPr>
            <a:r>
              <a:rPr lang="en-US" sz="2932">
                <a:solidFill>
                  <a:srgbClr val="FFFFFF"/>
                </a:solidFill>
                <a:latin typeface="Now"/>
              </a:rPr>
              <a:t>RENUNCIAS AL AÑO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53809">
            <a:off x="15885843" y="691455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543373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95047" y="8981039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6710" y="438141"/>
            <a:ext cx="8995047" cy="10287000"/>
          </a:xfrm>
          <a:custGeom>
            <a:avLst/>
            <a:gdLst/>
            <a:ahLst/>
            <a:cxnLst/>
            <a:rect r="r" b="b" t="t" l="l"/>
            <a:pathLst>
              <a:path h="10287000" w="8995047">
                <a:moveTo>
                  <a:pt x="0" y="0"/>
                </a:moveTo>
                <a:lnTo>
                  <a:pt x="8995046" y="0"/>
                </a:lnTo>
                <a:lnTo>
                  <a:pt x="8995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613" t="-1387" r="-3415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6330" y="4380571"/>
            <a:ext cx="3113875" cy="9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28"/>
              </a:lnSpc>
            </a:pPr>
            <a:r>
              <a:rPr lang="en-US" sz="6298">
                <a:solidFill>
                  <a:srgbClr val="FFFFFF"/>
                </a:solidFill>
                <a:latin typeface="Bryndan Write Bold"/>
              </a:rPr>
              <a:t>3.571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70715" y="5543604"/>
            <a:ext cx="3636139" cy="50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6"/>
              </a:lnSpc>
            </a:pPr>
            <a:r>
              <a:rPr lang="en-US" sz="2932">
                <a:solidFill>
                  <a:srgbClr val="FFFFFF"/>
                </a:solidFill>
                <a:latin typeface="Now"/>
              </a:rPr>
              <a:t>ATTRITION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6330" y="5340535"/>
            <a:ext cx="3113875" cy="9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28"/>
              </a:lnSpc>
            </a:pPr>
            <a:r>
              <a:rPr lang="en-US" sz="6298">
                <a:solidFill>
                  <a:srgbClr val="FFFFFF"/>
                </a:solidFill>
                <a:latin typeface="Bryndan Write Bold"/>
              </a:rPr>
              <a:t>23%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IMPACTO!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73998" y="2461911"/>
            <a:ext cx="15198982" cy="14287433"/>
          </a:xfrm>
          <a:custGeom>
            <a:avLst/>
            <a:gdLst/>
            <a:ahLst/>
            <a:cxnLst/>
            <a:rect r="r" b="b" t="t" l="l"/>
            <a:pathLst>
              <a:path h="14287433" w="15198982">
                <a:moveTo>
                  <a:pt x="0" y="0"/>
                </a:moveTo>
                <a:lnTo>
                  <a:pt x="15198982" y="0"/>
                </a:lnTo>
                <a:lnTo>
                  <a:pt x="15198982" y="14287434"/>
                </a:lnTo>
                <a:lnTo>
                  <a:pt x="0" y="1428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573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27690" y="167850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20" y="0"/>
                </a:lnTo>
                <a:lnTo>
                  <a:pt x="6632620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43117" y="8187491"/>
            <a:ext cx="1400883" cy="140087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227682" y="-159971"/>
            <a:ext cx="2028831" cy="279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36"/>
              </a:lnSpc>
            </a:pPr>
            <a:r>
              <a:rPr lang="en-US" sz="15357">
                <a:solidFill>
                  <a:srgbClr val="FF3131"/>
                </a:solidFill>
                <a:latin typeface="Now Bold"/>
              </a:rPr>
              <a:t>$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69921" y="5228399"/>
            <a:ext cx="11948157" cy="159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62"/>
              </a:lnSpc>
            </a:pPr>
            <a:r>
              <a:rPr lang="en-US" sz="4308">
                <a:solidFill>
                  <a:srgbClr val="000000"/>
                </a:solidFill>
                <a:latin typeface="Now"/>
              </a:rPr>
              <a:t>El costo por cada colaborador que renuncia </a:t>
            </a:r>
          </a:p>
          <a:p>
            <a:pPr>
              <a:lnSpc>
                <a:spcPts val="6462"/>
              </a:lnSpc>
            </a:pPr>
            <a:r>
              <a:rPr lang="en-US" sz="4308">
                <a:solidFill>
                  <a:srgbClr val="000000"/>
                </a:solidFill>
                <a:latin typeface="Now"/>
              </a:rPr>
              <a:t>equivale a  su sueldo anual.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7866" y="8384209"/>
            <a:ext cx="3457753" cy="8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1"/>
              </a:lnSpc>
            </a:pPr>
            <a:r>
              <a:rPr lang="en-US" sz="4807">
                <a:solidFill>
                  <a:srgbClr val="000000"/>
                </a:solidFill>
                <a:latin typeface="Now Bold"/>
              </a:rPr>
              <a:t>Josh Bersin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IMPACTO!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31236" y="2847588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6"/>
                </a:lnTo>
                <a:lnTo>
                  <a:pt x="0" y="601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8547" y="2847588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6"/>
                </a:lnTo>
                <a:lnTo>
                  <a:pt x="0" y="601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45328" y="3040014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$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8017" y="3040014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%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69184" y="925830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03927" y="262607"/>
            <a:ext cx="2075350" cy="2373431"/>
          </a:xfrm>
          <a:custGeom>
            <a:avLst/>
            <a:gdLst/>
            <a:ahLst/>
            <a:cxnLst/>
            <a:rect r="r" b="b" t="t" l="l"/>
            <a:pathLst>
              <a:path h="2373431" w="2075350">
                <a:moveTo>
                  <a:pt x="0" y="0"/>
                </a:moveTo>
                <a:lnTo>
                  <a:pt x="2075349" y="0"/>
                </a:lnTo>
                <a:lnTo>
                  <a:pt x="2075349" y="2373431"/>
                </a:lnTo>
                <a:lnTo>
                  <a:pt x="0" y="2373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613" t="-1387" r="-3415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91768" y="4709474"/>
            <a:ext cx="4062372" cy="16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1"/>
              </a:lnSpc>
            </a:pPr>
            <a:r>
              <a:rPr lang="en-US" sz="5307">
                <a:solidFill>
                  <a:srgbClr val="000000"/>
                </a:solidFill>
                <a:latin typeface="Now"/>
              </a:rPr>
              <a:t>3.571 </a:t>
            </a:r>
          </a:p>
          <a:p>
            <a:pPr algn="ctr">
              <a:lnSpc>
                <a:spcPts val="5412"/>
              </a:lnSpc>
            </a:pPr>
            <a:r>
              <a:rPr lang="en-US" sz="3608">
                <a:solidFill>
                  <a:srgbClr val="000000"/>
                </a:solidFill>
                <a:latin typeface="Now"/>
              </a:rPr>
              <a:t>sueldos anuales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4457" y="4709474"/>
            <a:ext cx="4062372" cy="16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1"/>
              </a:lnSpc>
            </a:pPr>
            <a:r>
              <a:rPr lang="en-US" sz="5307">
                <a:solidFill>
                  <a:srgbClr val="000000"/>
                </a:solidFill>
                <a:latin typeface="Now"/>
              </a:rPr>
              <a:t>23% </a:t>
            </a:r>
          </a:p>
          <a:p>
            <a:pPr algn="ctr">
              <a:lnSpc>
                <a:spcPts val="5412"/>
              </a:lnSpc>
            </a:pPr>
            <a:r>
              <a:rPr lang="en-US" sz="3608">
                <a:solidFill>
                  <a:srgbClr val="000000"/>
                </a:solidFill>
                <a:latin typeface="Now"/>
              </a:rPr>
              <a:t>Costo Adicional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33070" y="-148018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974261" y="100965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Propuesta A)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6975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07262">
            <a:off x="14626200" y="-479981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8042" y="179454"/>
            <a:ext cx="1195774" cy="2612891"/>
          </a:xfrm>
          <a:custGeom>
            <a:avLst/>
            <a:gdLst/>
            <a:ahLst/>
            <a:cxnLst/>
            <a:rect r="r" b="b" t="t" l="l"/>
            <a:pathLst>
              <a:path h="2612891" w="1195774">
                <a:moveTo>
                  <a:pt x="0" y="0"/>
                </a:moveTo>
                <a:lnTo>
                  <a:pt x="1195774" y="0"/>
                </a:lnTo>
                <a:lnTo>
                  <a:pt x="1195774" y="2612892"/>
                </a:lnTo>
                <a:lnTo>
                  <a:pt x="0" y="2612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5055" y="3514303"/>
            <a:ext cx="10684245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DE59"/>
                </a:solidFill>
                <a:latin typeface="Now"/>
              </a:rPr>
              <a:t>No hacer nada.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DE59"/>
                </a:solidFill>
                <a:latin typeface="Now"/>
              </a:rPr>
              <a:t>Mantener el problema y sus costos asociados.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737381">
            <a:off x="9169316" y="6991864"/>
            <a:ext cx="2615005" cy="2803612"/>
          </a:xfrm>
          <a:custGeom>
            <a:avLst/>
            <a:gdLst/>
            <a:ahLst/>
            <a:cxnLst/>
            <a:rect r="r" b="b" t="t" l="l"/>
            <a:pathLst>
              <a:path h="2803612" w="2615005">
                <a:moveTo>
                  <a:pt x="0" y="0"/>
                </a:moveTo>
                <a:lnTo>
                  <a:pt x="2615005" y="0"/>
                </a:lnTo>
                <a:lnTo>
                  <a:pt x="2615005" y="2803611"/>
                </a:lnTo>
                <a:lnTo>
                  <a:pt x="0" y="2803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33070" y="-148018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974261" y="100965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Propuesta B)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6975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07262">
            <a:off x="14626200" y="-479981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8042" y="179454"/>
            <a:ext cx="1195774" cy="2612891"/>
          </a:xfrm>
          <a:custGeom>
            <a:avLst/>
            <a:gdLst/>
            <a:ahLst/>
            <a:cxnLst/>
            <a:rect r="r" b="b" t="t" l="l"/>
            <a:pathLst>
              <a:path h="2612891" w="1195774">
                <a:moveTo>
                  <a:pt x="0" y="0"/>
                </a:moveTo>
                <a:lnTo>
                  <a:pt x="1195774" y="0"/>
                </a:lnTo>
                <a:lnTo>
                  <a:pt x="1195774" y="2612892"/>
                </a:lnTo>
                <a:lnTo>
                  <a:pt x="0" y="2612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606" y="2609185"/>
            <a:ext cx="12980203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DE59"/>
                </a:solidFill>
                <a:latin typeface="Now"/>
              </a:rPr>
              <a:t>Invertir mucho dinero en 15.000 colaboradores 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DE59"/>
                </a:solidFill>
                <a:latin typeface="Now"/>
              </a:rPr>
              <a:t>Invertir en todas las temáticas 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DE59"/>
                </a:solidFill>
                <a:latin typeface="Now"/>
              </a:rPr>
              <a:t>Seguramente pueda generar alguna mejora en el Attrition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737381">
            <a:off x="9169316" y="6991864"/>
            <a:ext cx="2615005" cy="2803612"/>
          </a:xfrm>
          <a:custGeom>
            <a:avLst/>
            <a:gdLst/>
            <a:ahLst/>
            <a:cxnLst/>
            <a:rect r="r" b="b" t="t" l="l"/>
            <a:pathLst>
              <a:path h="2803612" w="2615005">
                <a:moveTo>
                  <a:pt x="0" y="0"/>
                </a:moveTo>
                <a:lnTo>
                  <a:pt x="2615005" y="0"/>
                </a:lnTo>
                <a:lnTo>
                  <a:pt x="2615005" y="2803611"/>
                </a:lnTo>
                <a:lnTo>
                  <a:pt x="0" y="2803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56814" y="55245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Propuesta C)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747926" y="7145909"/>
            <a:ext cx="2007645" cy="2112391"/>
            <a:chOff x="0" y="0"/>
            <a:chExt cx="5842000" cy="614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25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47926" y="3841288"/>
            <a:ext cx="2007645" cy="2112391"/>
            <a:chOff x="0" y="0"/>
            <a:chExt cx="5842000" cy="6146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4256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747926" y="536667"/>
            <a:ext cx="2007645" cy="2112391"/>
            <a:chOff x="0" y="0"/>
            <a:chExt cx="5842000" cy="614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0" t="-10476" r="0" b="-3208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5400000">
            <a:off x="365670" y="397573"/>
            <a:ext cx="2176653" cy="2176653"/>
          </a:xfrm>
          <a:custGeom>
            <a:avLst/>
            <a:gdLst/>
            <a:ahLst/>
            <a:cxnLst/>
            <a:rect r="r" b="b" t="t" l="l"/>
            <a:pathLst>
              <a:path h="2176653" w="2176653">
                <a:moveTo>
                  <a:pt x="0" y="0"/>
                </a:moveTo>
                <a:lnTo>
                  <a:pt x="2176653" y="0"/>
                </a:lnTo>
                <a:lnTo>
                  <a:pt x="2176653" y="2176654"/>
                </a:lnTo>
                <a:lnTo>
                  <a:pt x="0" y="2176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05525" y="2635250"/>
            <a:ext cx="11876951" cy="495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ow"/>
              </a:rPr>
              <a:t>Proponemos: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ow"/>
              </a:rPr>
              <a:t>Accionar SOLO sobre una población mínima.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ow"/>
              </a:rPr>
              <a:t>Accionar SOLO sobre una temática por segmento.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ow Bold"/>
              </a:rPr>
              <a:t>PROPONEMOS UNA INVERSION: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ow Bold"/>
              </a:rPr>
              <a:t>MINIMA 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ow Bold"/>
              </a:rPr>
              <a:t>MUY PRECISA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ow Bold"/>
              </a:rPr>
              <a:t> Y CON ALTO IMPACTO SOBRE EL ATTRITION.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860177" y="7755014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514957" y="3853835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1017">
            <a:off x="4638939" y="376608"/>
            <a:ext cx="8491134" cy="2871547"/>
          </a:xfrm>
          <a:custGeom>
            <a:avLst/>
            <a:gdLst/>
            <a:ahLst/>
            <a:cxnLst/>
            <a:rect r="r" b="b" t="t" l="l"/>
            <a:pathLst>
              <a:path h="2871547" w="8491134">
                <a:moveTo>
                  <a:pt x="0" y="0"/>
                </a:moveTo>
                <a:lnTo>
                  <a:pt x="8491133" y="0"/>
                </a:lnTo>
                <a:lnTo>
                  <a:pt x="8491133" y="2871547"/>
                </a:lnTo>
                <a:lnTo>
                  <a:pt x="0" y="287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88608" y="4683149"/>
            <a:ext cx="5695898" cy="58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Dataset: 12.355 registros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8903" y="1300053"/>
            <a:ext cx="13554655" cy="122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1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Six Hands Brush"/>
              </a:rPr>
              <a:t>RESUMEN DATA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5552881" y="6384458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73461">
            <a:off x="11829541" y="487474"/>
            <a:ext cx="1274835" cy="1082451"/>
          </a:xfrm>
          <a:custGeom>
            <a:avLst/>
            <a:gdLst/>
            <a:ahLst/>
            <a:cxnLst/>
            <a:rect r="r" b="b" t="t" l="l"/>
            <a:pathLst>
              <a:path h="1082451" w="1274835">
                <a:moveTo>
                  <a:pt x="0" y="0"/>
                </a:moveTo>
                <a:lnTo>
                  <a:pt x="1274835" y="0"/>
                </a:lnTo>
                <a:lnTo>
                  <a:pt x="1274835" y="1082452"/>
                </a:lnTo>
                <a:lnTo>
                  <a:pt x="0" y="1082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8608" y="5541038"/>
            <a:ext cx="5695898" cy="58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Fuente: Kaggle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19635" y="5541038"/>
            <a:ext cx="5695898" cy="16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Encuestas:</a:t>
            </a:r>
          </a:p>
          <a:p>
            <a:pPr marL="801202" indent="-400601" lvl="1">
              <a:lnSpc>
                <a:spcPts val="4341"/>
              </a:lnSpc>
              <a:buFont typeface="Arial"/>
              <a:buChar char="•"/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Engagement</a:t>
            </a:r>
          </a:p>
          <a:p>
            <a:pPr marL="801202" indent="-400601" lvl="1">
              <a:lnSpc>
                <a:spcPts val="4341"/>
              </a:lnSpc>
              <a:buFont typeface="Arial"/>
              <a:buChar char="•"/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Satisfacción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8608" y="6346358"/>
            <a:ext cx="5695898" cy="83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3"/>
              </a:lnSpc>
            </a:pPr>
            <a:r>
              <a:rPr lang="en-US" sz="5310">
                <a:solidFill>
                  <a:srgbClr val="FFFFFF"/>
                </a:solidFill>
                <a:latin typeface="Childos Arabic SemiBold"/>
              </a:rPr>
              <a:t>56 Campos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19635" y="4404617"/>
            <a:ext cx="7621639" cy="58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</a:pPr>
            <a:r>
              <a:rPr lang="en-US" sz="3710">
                <a:solidFill>
                  <a:srgbClr val="FFFFFF"/>
                </a:solidFill>
                <a:latin typeface="Childos Arabic SemiBold"/>
              </a:rPr>
              <a:t>Info Organizacional y de desempeño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DAFhzk6-ztc</dc:identifier>
  <dcterms:modified xsi:type="dcterms:W3CDTF">2011-08-01T06:04:30Z</dcterms:modified>
  <cp:revision>1</cp:revision>
  <dc:title>ProyectoFinal_MENDEZ</dc:title>
</cp:coreProperties>
</file>